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97" r:id="rId2"/>
    <p:sldId id="302" r:id="rId3"/>
    <p:sldId id="292" r:id="rId4"/>
    <p:sldId id="293" r:id="rId5"/>
    <p:sldId id="288" r:id="rId6"/>
    <p:sldId id="295" r:id="rId7"/>
    <p:sldId id="294" r:id="rId8"/>
    <p:sldId id="291" r:id="rId9"/>
    <p:sldId id="276" r:id="rId10"/>
    <p:sldId id="277" r:id="rId11"/>
    <p:sldId id="299" r:id="rId12"/>
    <p:sldId id="266" r:id="rId13"/>
    <p:sldId id="290" r:id="rId14"/>
    <p:sldId id="267" r:id="rId15"/>
    <p:sldId id="264" r:id="rId16"/>
    <p:sldId id="265" r:id="rId17"/>
    <p:sldId id="268" r:id="rId18"/>
    <p:sldId id="270" r:id="rId19"/>
    <p:sldId id="271" r:id="rId20"/>
    <p:sldId id="274" r:id="rId21"/>
    <p:sldId id="275" r:id="rId22"/>
    <p:sldId id="296" r:id="rId23"/>
    <p:sldId id="273" r:id="rId24"/>
    <p:sldId id="256" r:id="rId25"/>
    <p:sldId id="257" r:id="rId26"/>
    <p:sldId id="258" r:id="rId27"/>
    <p:sldId id="259" r:id="rId28"/>
    <p:sldId id="287" r:id="rId29"/>
    <p:sldId id="260" r:id="rId30"/>
    <p:sldId id="261" r:id="rId31"/>
    <p:sldId id="262" r:id="rId32"/>
    <p:sldId id="301" r:id="rId33"/>
    <p:sldId id="263" r:id="rId34"/>
    <p:sldId id="272" r:id="rId35"/>
    <p:sldId id="298" r:id="rId36"/>
    <p:sldId id="278" r:id="rId37"/>
    <p:sldId id="286" r:id="rId38"/>
    <p:sldId id="279" r:id="rId39"/>
    <p:sldId id="284" r:id="rId40"/>
    <p:sldId id="280" r:id="rId41"/>
    <p:sldId id="281" r:id="rId42"/>
    <p:sldId id="282" r:id="rId43"/>
    <p:sldId id="283" r:id="rId44"/>
    <p:sldId id="285" r:id="rId45"/>
    <p:sldId id="289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94" d="100"/>
          <a:sy n="9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07004-9C06-49B3-94C5-77AE8215AC99}" type="datetimeFigureOut">
              <a:rPr lang="es-ES" smtClean="0"/>
              <a:pPr/>
              <a:t>17/02/2015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D839D-D8EE-468F-B0E8-4590439E98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68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4C541D-770E-4B30-BA18-68BFEFA735F7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3ED06-5BB6-4D9F-AAFB-AE49FA6D7203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AAF05-0504-4A1D-9A50-B7CB94680A62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1BFA2-F1D2-4131-8EB2-A855B2722EED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C2FED99-A416-4AED-9F21-1EE2DFD776A7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AFE73-B16A-45CF-A8BA-CC2A2CB1EE02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393C6-8E20-49E7-8DAB-C7D69A17F99E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D88EE7-D454-41BE-BF4F-4C2F0E76D37D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6DF63-05AC-4A45-ABCB-87C375260551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A54C3D-6DB2-4B51-83F8-90951E243AC8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73206C1-FBA7-4D1A-A85F-1C7C3A24ED4F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EF85786-694B-4293-95D3-A43E5D5E353C}" type="datetime1">
              <a:rPr lang="es-ES" smtClean="0"/>
              <a:pPr/>
              <a:t>17/02/2015</a:t>
            </a:fld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5243B2F-4CBA-4487-9198-378C9A1EE76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6" name="5 Marcador de contenido" descr="imagesCAL8LDJ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408712" cy="3528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/>
              <a:t>PEQUEÑO RESUMEN DE LA EVOLUCIÓN DE LA SECUENCIA DE TIRO DESDE LA VUELTA A LA COMPETICIÓN</a:t>
            </a: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3438525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AÑO 2011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1800" dirty="0" smtClean="0"/>
              <a:t>Cto. España de sala Zaragoza 2011. 583 puntos en round y 3ª en eliminatorias.</a:t>
            </a:r>
            <a:endParaRPr lang="es-ES" sz="1800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sz="1800" dirty="0" smtClean="0"/>
              <a:t>Cto. Europa de sala cambrils 2011. 588 puntos en round y 4º en eliminatorias</a:t>
            </a:r>
            <a:endParaRPr lang="es-ES" sz="1800" dirty="0"/>
          </a:p>
        </p:txBody>
      </p:sp>
      <p:pic>
        <p:nvPicPr>
          <p:cNvPr id="14" name="13 Marcador de contenido" descr="205030_1945064269335_3623024_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817416"/>
            <a:ext cx="4041775" cy="3031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3821" t="10417" r="3500" b="25000"/>
          <a:stretch>
            <a:fillRect/>
          </a:stretch>
        </p:blipFill>
        <p:spPr bwMode="auto">
          <a:xfrm>
            <a:off x="395536" y="2780928"/>
            <a:ext cx="4176464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675928"/>
          </a:xfrm>
        </p:spPr>
        <p:txBody>
          <a:bodyPr>
            <a:noAutofit/>
          </a:bodyPr>
          <a:lstStyle/>
          <a:p>
            <a:pPr algn="ctr"/>
            <a:r>
              <a:rPr lang="es-ES" sz="1600" dirty="0" smtClean="0"/>
              <a:t>PRIMERA OPORTUNIDAD DE MEJORAR LA SECUENCIA DE TIRO. </a:t>
            </a:r>
            <a:r>
              <a:rPr lang="es-ES" sz="1600" dirty="0" err="1" smtClean="0"/>
              <a:t>Face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Face</a:t>
            </a:r>
            <a:r>
              <a:rPr lang="es-ES" sz="1600" dirty="0" smtClean="0"/>
              <a:t>, </a:t>
            </a:r>
            <a:r>
              <a:rPr lang="es-ES" sz="1600" dirty="0" err="1" smtClean="0"/>
              <a:t>Amsterdam</a:t>
            </a:r>
            <a:r>
              <a:rPr lang="es-ES" sz="1600" dirty="0" smtClean="0"/>
              <a:t> 2012. </a:t>
            </a:r>
            <a:endParaRPr lang="es-ES" sz="16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>
          <a:xfrm>
            <a:off x="4963136" y="1268760"/>
            <a:ext cx="3931920" cy="72008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OBJETIVO: AIRE LIBRE 2013.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Posición de tronco.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Posición de pies.</a:t>
            </a:r>
            <a:endParaRPr lang="es-ES" dirty="0"/>
          </a:p>
        </p:txBody>
      </p:sp>
      <p:pic>
        <p:nvPicPr>
          <p:cNvPr id="4" name="3 Marcador de contenido" descr="423156_4789424851885_63801101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9498" y="2209800"/>
            <a:ext cx="5304367" cy="397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1600" dirty="0" smtClean="0"/>
              <a:t>SEGUNDA OPORTUNIDAD DE MEJORAR LA SECUENCIA DE TIRO</a:t>
            </a:r>
            <a:br>
              <a:rPr lang="es-ES" sz="1600" dirty="0" smtClean="0"/>
            </a:br>
            <a:r>
              <a:rPr lang="es-ES" sz="1600" dirty="0" smtClean="0"/>
              <a:t>Campeonato del Mundo Aire Libre. </a:t>
            </a:r>
            <a:r>
              <a:rPr lang="es-ES" sz="1600" dirty="0" err="1" smtClean="0"/>
              <a:t>Turkía</a:t>
            </a:r>
            <a:r>
              <a:rPr lang="es-ES" sz="1600" dirty="0" smtClean="0"/>
              <a:t> 2013, Septiembre.</a:t>
            </a:r>
            <a:endParaRPr lang="es-ES" sz="16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OBJETIVO: SALA 2013-2014.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Mejorar la forma de llegar al anclaje.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Extremos relajados.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Mejora del anclaje.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Mejora del equilibrio de fuerzas.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Mejora de la colocación de la estabilización.</a:t>
            </a:r>
            <a:endParaRPr lang="es-ES" dirty="0"/>
          </a:p>
        </p:txBody>
      </p:sp>
      <p:pic>
        <p:nvPicPr>
          <p:cNvPr id="7" name="6 Marcador de contenido" descr="1374106_10151670748351778_106416024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72544" y="2209800"/>
            <a:ext cx="3978275" cy="397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PRECISIÓN EN COMPETICIÓN ANTES DE MEJORAR LA SECUENCIA DE TIRO</a:t>
            </a:r>
            <a:endParaRPr lang="es-ES" sz="3200" dirty="0"/>
          </a:p>
        </p:txBody>
      </p:sp>
      <p:pic>
        <p:nvPicPr>
          <p:cNvPr id="10" name="9 Marcador de contenido" descr="IMG_2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3880"/>
            <a:ext cx="6696743" cy="4393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PRECISIÓN EN COMPETICIÓN DESPUÉS DE MEJORAR LA SECUENCIA DE TIRO</a:t>
            </a:r>
            <a:endParaRPr lang="es-ES" sz="3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A 50 METROS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dirty="0" smtClean="0"/>
              <a:t>A 18 METROS</a:t>
            </a:r>
            <a:endParaRPr lang="es-ES" dirty="0"/>
          </a:p>
        </p:txBody>
      </p:sp>
      <p:pic>
        <p:nvPicPr>
          <p:cNvPr id="10" name="9 Marcador de contenido" descr="1151062_10201755945798732_290565365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8011"/>
            <a:ext cx="4040188" cy="3030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10 Marcador de contenido" descr="20131102_1734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460639"/>
            <a:ext cx="4039985" cy="3744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PRECISIÓN EN COMPETICIÓN DESPUÉS DE MEJORAR LA SECUENCIA DE TIRO</a:t>
            </a:r>
            <a:endParaRPr lang="es-E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A 50 METROS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dirty="0" smtClean="0"/>
              <a:t>A 18 METROS</a:t>
            </a:r>
            <a:endParaRPr lang="es-ES" dirty="0"/>
          </a:p>
        </p:txBody>
      </p:sp>
      <p:pic>
        <p:nvPicPr>
          <p:cNvPr id="7" name="6 Marcador de contenido" descr="165907_581363425258837_946134039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24681" y="2551906"/>
            <a:ext cx="3705225" cy="356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Marcador de contenido" descr="1425743_10202205552678623_1167655916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49938" y="2362200"/>
            <a:ext cx="2631948" cy="3941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EL MATERIAL SÓLO ES UNA AYUDA PARA CONSEGUIR RESULTADOS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" sz="1200" dirty="0" smtClean="0"/>
              <a:t>3º DE ESPAÑA DE SALA Y 4º DE EUROPA ABSOLUTO DE SALA 2011. 588 EN SALA Y 694 EN AIRE LIBRE (CON ACC) MATHEWS LEGACY. ARCO DE 34” DE EJE A EJE. NO ES DE PRECISIÓN.</a:t>
            </a:r>
            <a:endParaRPr lang="es-ES" sz="1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268760"/>
            <a:ext cx="4041775" cy="1224136"/>
          </a:xfrm>
        </p:spPr>
        <p:txBody>
          <a:bodyPr>
            <a:noAutofit/>
          </a:bodyPr>
          <a:lstStyle/>
          <a:p>
            <a:pPr algn="ctr"/>
            <a:r>
              <a:rPr lang="es-ES" sz="1000" dirty="0" smtClean="0"/>
              <a:t>CAMPEÓN DE ESPAÑA DE SALA Y SUBCAMPEÓN DE ESPAÑA DE AIRE LIBRE 2012. 589 EN SALA Y 700 EN AIRE LIBRE. PUESTO 17 EN CTO. EUROPA DE AIRE LIBRE AMSTERDAM. PSE DOMINATOR PRO. ARCO DE PRECISIÓN CON UN TORNILLO EN EL MÓDULO DE APERTURA QUE SE ROMPE.</a:t>
            </a:r>
            <a:endParaRPr lang="es-ES" sz="1000" dirty="0"/>
          </a:p>
        </p:txBody>
      </p:sp>
      <p:pic>
        <p:nvPicPr>
          <p:cNvPr id="8" name="7 Marcador de contenido" descr="phoca_thumb_l_EURO_IMG_93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88456"/>
            <a:ext cx="4040188" cy="268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Marcador de contenido" descr="Tirada Barco 2011 (74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87928"/>
            <a:ext cx="4041775" cy="269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SIEMPRE APRENDIENDO Y APROVECHANDO LAS OPORTUNIDADES QUE OFRECEN</a:t>
            </a:r>
            <a:endParaRPr lang="es-ES" sz="2800" dirty="0"/>
          </a:p>
        </p:txBody>
      </p:sp>
      <p:pic>
        <p:nvPicPr>
          <p:cNvPr id="8" name="7 Marcador de contenido" descr="1512553_10202527146998280_1771529535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Marcador de contenido" descr="1480637_10202392971363973_1075941437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SCOPE CON EL FOLLETO DE PUBLICIDAD DEL HOTEL. CONFIANZA EN EL MATERIAL QUE SE USA</a:t>
            </a:r>
            <a:endParaRPr lang="es-ES" sz="2800" dirty="0"/>
          </a:p>
        </p:txBody>
      </p:sp>
      <p:pic>
        <p:nvPicPr>
          <p:cNvPr id="7" name="6 Marcador de contenido" descr="580643_10202392911722482_49802416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POR QUÉ ES EFECTIVO EL TIRO POR SORPRESA Y MI SECUENCIA DE TIRO ACTUAL </a:t>
            </a:r>
            <a:endParaRPr lang="es-ES" sz="28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s-ES" sz="3400" dirty="0" smtClean="0"/>
          </a:p>
          <a:p>
            <a:r>
              <a:rPr lang="es-ES" sz="3400" dirty="0" smtClean="0"/>
              <a:t>AÑO 2013. EL ÚNICO ARQUERO ESPAÑOL QUE HA PASADO 5 VECES DE 700 PUNTOS EN AIRE LIBRE. RÉCORD DE ESPAÑA OFICIAL CON 703 Y OFICIOSO CON 708. RÉCORD DE ESPAÑA ELIMINATORIAS CON 149. PUESTO 33 EN EL CTO. DEL MUNDO DE AIRE LIBRE REPITIENDO EL 149 EN LA PRIMERA ELIMINATORIA.</a:t>
            </a:r>
          </a:p>
          <a:p>
            <a:r>
              <a:rPr lang="es-ES" sz="3400" dirty="0" smtClean="0"/>
              <a:t>RÉCORD OFICIOSO DE ESPAÑA DE SALA CON 596, 1º DEL RANKING NACIONAL ESTANDO EN SEIS COMPETICIONES SIN BAJAR DE 590 PUNTOS.</a:t>
            </a:r>
          </a:p>
          <a:p>
            <a:r>
              <a:rPr lang="es-ES" sz="3400" dirty="0" smtClean="0"/>
              <a:t>7º PUESTO  EN EL BERLÍN OPEN 2013. 590 PUNTOS EN ROUND.</a:t>
            </a:r>
          </a:p>
          <a:p>
            <a:r>
              <a:rPr lang="es-ES" sz="3400" dirty="0" smtClean="0"/>
              <a:t>9° PUESTO  COPA DEL MUNDO TELFORD 2014. 591 PUNTOS EN ROUND.</a:t>
            </a:r>
          </a:p>
          <a:p>
            <a:r>
              <a:rPr lang="es-ES" sz="3400" dirty="0" smtClean="0"/>
              <a:t>1° PUESTO CTO. DE ESPAÑA ABSOLUTO DE SALA LA NUCIA 2014.</a:t>
            </a:r>
          </a:p>
          <a:p>
            <a:r>
              <a:rPr lang="es-ES" sz="3400" dirty="0" smtClean="0"/>
              <a:t>9° PUESTO CTO. DEL MUNDO DE SALA NIMES 2014. 592 PUNTOS EN ROUND.</a:t>
            </a:r>
          </a:p>
          <a:p>
            <a:r>
              <a:rPr lang="es-ES" sz="3400" dirty="0" smtClean="0"/>
              <a:t>13° PUESTO CTO. INTERNACIONAL MX SHOOT MÉXICO 2014.</a:t>
            </a:r>
          </a:p>
          <a:p>
            <a:r>
              <a:rPr lang="es-ES" sz="3400" dirty="0"/>
              <a:t>17° PUESTO COPA DEL MUNDO TURKÍA. ANTALYA 2014</a:t>
            </a:r>
            <a:r>
              <a:rPr lang="es-ES" sz="3400" dirty="0" smtClean="0"/>
              <a:t>.</a:t>
            </a:r>
          </a:p>
          <a:p>
            <a:r>
              <a:rPr lang="es-ES" sz="3400" dirty="0" smtClean="0"/>
              <a:t>1° PUESTO CTO. ESPAÑA  ABSOLUTO AIRE LIBRE SAN VICENTE DEL RASPEIG 2014.</a:t>
            </a:r>
          </a:p>
          <a:p>
            <a:r>
              <a:rPr lang="es-ES" sz="3400" dirty="0" smtClean="0"/>
              <a:t>9° PUESTO CTO. DE EUROPA DE AIRE LIBRE, ARMENIA 2014.</a:t>
            </a:r>
          </a:p>
          <a:p>
            <a:r>
              <a:rPr lang="es-ES" sz="3400" dirty="0" smtClean="0"/>
              <a:t>11°PUESTO KINGS OF ARCHERY CON 899 PUNTOS DE 900 POSIBLES.</a:t>
            </a:r>
          </a:p>
          <a:p>
            <a:r>
              <a:rPr lang="es-ES" sz="3400" dirty="0" smtClean="0"/>
              <a:t>9° PUESTO BERLÍN OPEN 2014 CON 592 (299-293) PUNTOS EN ROUND Y 149 (RÉCORD DE ESPAÑA) EN 1/16 DE FINAL.</a:t>
            </a:r>
          </a:p>
          <a:p>
            <a:r>
              <a:rPr lang="es-ES" sz="3400" dirty="0" smtClean="0"/>
              <a:t>1° DEL RANKING NACIONAL TEMPORADA DE SALA 2014-2015.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72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UNAS VECES SE GANA</a:t>
            </a:r>
            <a:endParaRPr lang="es-ES" dirty="0"/>
          </a:p>
        </p:txBody>
      </p:sp>
      <p:pic>
        <p:nvPicPr>
          <p:cNvPr id="4" name="3 Marcador de contenido" descr="423882_2962607861700_19168118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OTRAS VECES SE APRENDE</a:t>
            </a:r>
            <a:endParaRPr lang="es-ES" dirty="0"/>
          </a:p>
        </p:txBody>
      </p:sp>
      <p:pic>
        <p:nvPicPr>
          <p:cNvPr id="4" name="3 Marcador de contenido" descr="557686_4061947864513_127983877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46238"/>
            <a:ext cx="4896544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SECUENCIA DE TIRO</a:t>
            </a:r>
            <a:endParaRPr lang="es-ES" dirty="0"/>
          </a:p>
        </p:txBody>
      </p:sp>
      <p:pic>
        <p:nvPicPr>
          <p:cNvPr id="4" name="3 Marcador de contenido" descr="golf_que_conduce_secuencia_tarjetas_postales-r4dc01340da294884803fca649e3cc2fb_vgbaq_8byvr_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46238"/>
            <a:ext cx="6192688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POSICIÓN DE PIES ANTES DEL CAMBIO</a:t>
            </a:r>
            <a:endParaRPr lang="es-ES" sz="3600" dirty="0"/>
          </a:p>
        </p:txBody>
      </p:sp>
      <p:pic>
        <p:nvPicPr>
          <p:cNvPr id="4" name="3 Marcador de contenido" descr="575098_396383023738932_114328987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880" t="68028" r="24560"/>
          <a:stretch>
            <a:fillRect/>
          </a:stretch>
        </p:blipFill>
        <p:spPr>
          <a:xfrm>
            <a:off x="1475656" y="2132856"/>
            <a:ext cx="5976664" cy="4039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POSICIÓN DE PIES DESPUÉS DEL CAMBIO</a:t>
            </a:r>
            <a:endParaRPr lang="es-ES" sz="3600" dirty="0"/>
          </a:p>
        </p:txBody>
      </p:sp>
      <p:pic>
        <p:nvPicPr>
          <p:cNvPr id="5" name="4 Marcador de contenido" descr="1375979_10201844345046983_93622383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4272" b="16636"/>
          <a:stretch>
            <a:fillRect/>
          </a:stretch>
        </p:blipFill>
        <p:spPr>
          <a:xfrm>
            <a:off x="1475656" y="1772816"/>
            <a:ext cx="6408712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CONTACTOS CON EL EQUIPO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COLOCACIÓN DE TRONCO 1. Retroversión de cadera</a:t>
            </a:r>
            <a:endParaRPr lang="es-ES" sz="36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POSICIÓN ANTES DEL CAMBIO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/>
              <a:t>POSICIÓN DESPUÉS DEL CAMBIO</a:t>
            </a:r>
            <a:endParaRPr lang="es-ES" dirty="0"/>
          </a:p>
        </p:txBody>
      </p:sp>
      <p:pic>
        <p:nvPicPr>
          <p:cNvPr id="9" name="8 Marcador de contenido" descr="208204_1945045468865_8309047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46596" t="48"/>
          <a:stretch>
            <a:fillRect/>
          </a:stretch>
        </p:blipFill>
        <p:spPr>
          <a:xfrm>
            <a:off x="683568" y="2204864"/>
            <a:ext cx="381382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Marcador de contenido" descr="1472909_10201390082771483_768087307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6009" r="14509"/>
          <a:stretch>
            <a:fillRect/>
          </a:stretch>
        </p:blipFill>
        <p:spPr>
          <a:xfrm>
            <a:off x="4860032" y="2204864"/>
            <a:ext cx="3600400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SUBIR BRAZOS HACIA LA DIANA Y TENSAR</a:t>
            </a:r>
            <a:endParaRPr lang="es-ES" sz="3600" dirty="0"/>
          </a:p>
        </p:txBody>
      </p:sp>
      <p:pic>
        <p:nvPicPr>
          <p:cNvPr id="8" name="7 Marcador de contenido" descr="575098_396383023738932_114328987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405" y="1646238"/>
            <a:ext cx="6793189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COLOCACIÓN DE TRONCO 2</a:t>
            </a:r>
            <a:endParaRPr lang="es-ES" dirty="0"/>
          </a:p>
        </p:txBody>
      </p:sp>
      <p:pic>
        <p:nvPicPr>
          <p:cNvPr id="5" name="8 Marcador de contenido" descr="5174a4e878a54_preview-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900" y="2853087"/>
            <a:ext cx="2743200" cy="2112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Marcador de contenido" descr="ANTDA17043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276872"/>
            <a:ext cx="4614370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59287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JUNTAR ESCÁPULAS HACIA LA COLUMNA JUSTO ANTES DE LLEGAR AL ANCLAJE</a:t>
            </a:r>
            <a:endParaRPr lang="es-ES" sz="3200" dirty="0"/>
          </a:p>
        </p:txBody>
      </p:sp>
      <p:pic>
        <p:nvPicPr>
          <p:cNvPr id="6" name="5 Marcador de contenido" descr="295259_4141355930567_1857590440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3826768" cy="3325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Marcador de contenido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0"/>
            <a:ext cx="4041775" cy="3331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CAMPEONES DEL MUNDO DE SALA DESDE EL </a:t>
            </a:r>
            <a:r>
              <a:rPr lang="es-ES" sz="3600" dirty="0" err="1" smtClean="0"/>
              <a:t>EL</a:t>
            </a:r>
            <a:r>
              <a:rPr lang="es-ES" sz="3600" dirty="0" smtClean="0"/>
              <a:t> AÑO 1991</a:t>
            </a:r>
            <a:endParaRPr lang="es-E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197" t="39390" b="11289"/>
          <a:stretch>
            <a:fillRect/>
          </a:stretch>
        </p:blipFill>
        <p:spPr bwMode="auto">
          <a:xfrm>
            <a:off x="755576" y="1916832"/>
            <a:ext cx="7848872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2771800" y="4077072"/>
            <a:ext cx="86409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427984" y="4365104"/>
            <a:ext cx="108012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372200" y="3645024"/>
            <a:ext cx="93610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ANCLAR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ANCLAJE ENTRE 2º Y 3º NUDILLO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ANCLAJE ENTRE 1º Y 2º NUDILLO </a:t>
            </a:r>
            <a:endParaRPr lang="es-ES" dirty="0"/>
          </a:p>
        </p:txBody>
      </p:sp>
      <p:pic>
        <p:nvPicPr>
          <p:cNvPr id="10" name="9 Marcador de contenido" descr="1174979_10200924368528918_884031756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24324"/>
            <a:ext cx="4040188" cy="3017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Marcador de contenido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24324"/>
            <a:ext cx="4041775" cy="3017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APUNTAR</a:t>
            </a:r>
            <a:endParaRPr lang="es-ES" dirty="0"/>
          </a:p>
        </p:txBody>
      </p:sp>
      <p:pic>
        <p:nvPicPr>
          <p:cNvPr id="10" name="9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69035"/>
            <a:ext cx="8229600" cy="4080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MANTENER-RELAJAR (MANTENIENDO)-ESPERAR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DOMINAR EL EQUILIBRIO DE FUERZAS CON LOS EXTREMOS RELAJADOS</a:t>
            </a:r>
            <a:endParaRPr lang="es-ES" sz="18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1" y="2293937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918607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MANTENER POSTURA</a:t>
            </a:r>
            <a:endParaRPr lang="es-ES" dirty="0"/>
          </a:p>
        </p:txBody>
      </p:sp>
      <p:pic>
        <p:nvPicPr>
          <p:cNvPr id="6" name="5 Marcador de contenido" descr="1379841_10200829377553136_2057004637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60340"/>
            <a:ext cx="361074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04864"/>
            <a:ext cx="4320480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POSICIÓN CORRECTA DE ESCÁPULAS</a:t>
            </a:r>
            <a:endParaRPr lang="es-ES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2000" dirty="0" smtClean="0"/>
              <a:t>MANTENIENDO EL “50-50%”</a:t>
            </a:r>
            <a:endParaRPr lang="es-ES" sz="20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dirty="0" smtClean="0"/>
              <a:t>DESPUÉS DEL DISPARO</a:t>
            </a:r>
            <a:endParaRPr lang="es-ES" dirty="0"/>
          </a:p>
        </p:txBody>
      </p:sp>
      <p:pic>
        <p:nvPicPr>
          <p:cNvPr id="8" name="7 Marcador de contenido" descr="P10406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8011"/>
            <a:ext cx="4040188" cy="3030141"/>
          </a:xfrm>
        </p:spPr>
      </p:pic>
      <p:pic>
        <p:nvPicPr>
          <p:cNvPr id="9" name="8 Marcador de contenido" descr="P10406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17416"/>
            <a:ext cx="4041775" cy="3031331"/>
          </a:xfrm>
        </p:spPr>
      </p:pic>
      <p:pic>
        <p:nvPicPr>
          <p:cNvPr id="1026" name="Picture 2" descr="C:\Users\ANA\Desktop\SEMINARIO GALICIA\ESCÁPULAS.png"/>
          <p:cNvPicPr>
            <a:picLocks noChangeAspect="1" noChangeArrowheads="1"/>
          </p:cNvPicPr>
          <p:nvPr/>
        </p:nvPicPr>
        <p:blipFill>
          <a:blip r:embed="rId4" cstate="print"/>
          <a:srcRect r="70679" b="56027"/>
          <a:stretch>
            <a:fillRect/>
          </a:stretch>
        </p:blipFill>
        <p:spPr bwMode="auto">
          <a:xfrm>
            <a:off x="467544" y="2636912"/>
            <a:ext cx="4032448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NA\Desktop\SEMINARIO GALICIA\ESCÁPULAS 1.png"/>
          <p:cNvPicPr>
            <a:picLocks noChangeAspect="1" noChangeArrowheads="1"/>
          </p:cNvPicPr>
          <p:nvPr/>
        </p:nvPicPr>
        <p:blipFill>
          <a:blip r:embed="rId5" cstate="print"/>
          <a:srcRect r="70345" b="55172"/>
          <a:stretch>
            <a:fillRect/>
          </a:stretch>
        </p:blipFill>
        <p:spPr bwMode="auto">
          <a:xfrm>
            <a:off x="4644008" y="2636912"/>
            <a:ext cx="4032448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 smtClean="0"/>
              <a:t>INTRODUCCIÓN A LA PREPARACIÓN PSICOLÓGICA Y A LA PLANIFICACIÓN DEPORTIVA</a:t>
            </a:r>
            <a:endParaRPr lang="es-ES" sz="2400" dirty="0"/>
          </a:p>
        </p:txBody>
      </p:sp>
      <p:pic>
        <p:nvPicPr>
          <p:cNvPr id="11" name="10 Marcador de contenido" descr="imagesCAC73BB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6336703" cy="3312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PREPARACIÓN PSICOLÓGICA. PRINCIPIOS BÁSICOS</a:t>
            </a:r>
            <a:endParaRPr lang="es-ES" sz="3600" dirty="0"/>
          </a:p>
        </p:txBody>
      </p:sp>
      <p:pic>
        <p:nvPicPr>
          <p:cNvPr id="4" name="3 Marcador de contenido" descr="1002795_526931307344556_53081323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25504"/>
            <a:ext cx="4038600" cy="3567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PABLO JODRA. </a:t>
            </a:r>
          </a:p>
          <a:p>
            <a:r>
              <a:rPr lang="es-ES" dirty="0" smtClean="0"/>
              <a:t>Psicólogo Deportivo que trabajaba en el Centro de Alto Rendimiento de Madrid.</a:t>
            </a:r>
          </a:p>
          <a:p>
            <a:r>
              <a:rPr lang="es-ES" dirty="0" smtClean="0"/>
              <a:t>Actualmente, Psicólogo en Fundación Internacional </a:t>
            </a:r>
            <a:r>
              <a:rPr lang="es-ES" dirty="0" err="1" smtClean="0"/>
              <a:t>O`Belén</a:t>
            </a:r>
            <a:r>
              <a:rPr lang="es-ES" dirty="0" smtClean="0"/>
              <a:t>, Profesor en Universidad Alfonso X el Sabio – UAX y Director en UPAD (Unidad de Psicología y </a:t>
            </a:r>
            <a:r>
              <a:rPr lang="es-ES" dirty="0" err="1" smtClean="0"/>
              <a:t>Coaching</a:t>
            </a:r>
            <a:r>
              <a:rPr lang="es-ES" dirty="0" smtClean="0"/>
              <a:t> Aplicado al Deporte)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PABLO JODRA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MENTE Y DEPORTE</a:t>
            </a:r>
            <a:endParaRPr lang="es-ES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El alto rendimiento requiere de una preparación minuciosa para conseguir una ejecución diseñada que es capaz de llegar de forma automática.</a:t>
            </a:r>
            <a:b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Cuando comienzo a trabajar con un deportista de alto rendimiento, tengo un primer punto: hay que trabajar por ser el mejor, el numero uno, el campeón. "Yo te ayudo y estaré, pero serás tu el primero que trabajes, que sudes y que sufras. Desde hoy solo vale ganar, el segundo puesto solo es el primer perdedor, y yo solo quiero, desde el primer día, MENTALIDAD DE GANADOR".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RESPIRAR DE FOMA CORRECTA.        - RESPIRACIÓN ABDOMINAL -</a:t>
            </a:r>
            <a:endParaRPr lang="es-ES" sz="3600" dirty="0"/>
          </a:p>
        </p:txBody>
      </p:sp>
      <p:pic>
        <p:nvPicPr>
          <p:cNvPr id="5" name="4 Marcador de contenido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1064" y="2276872"/>
            <a:ext cx="3688887" cy="2346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Marcador de contenido" descr="INSPIRAR-ESPIRAR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28249" y="3212976"/>
            <a:ext cx="4458551" cy="1272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VISUALIZACIÓN. PRÁCTICA IMAGINADA</a:t>
            </a:r>
            <a:endParaRPr lang="es-ES" sz="3600" dirty="0"/>
          </a:p>
        </p:txBody>
      </p:sp>
      <p:pic>
        <p:nvPicPr>
          <p:cNvPr id="5" name="4 Marcador de contenido" descr="S_hwkb17_0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92284"/>
            <a:ext cx="4038600" cy="263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Marcador de contenido" descr="imagesCAQL9YC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324036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CAMPEONES DEL MUNDO DE AIRE LIBRE DESDE EL </a:t>
            </a:r>
            <a:r>
              <a:rPr lang="es-ES" sz="3600" dirty="0" err="1" smtClean="0"/>
              <a:t>EL</a:t>
            </a:r>
            <a:r>
              <a:rPr lang="es-ES" sz="3600" dirty="0" smtClean="0"/>
              <a:t> AÑO 1995</a:t>
            </a:r>
            <a:endParaRPr lang="es-E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459" t="5979" r="16191" b="9698"/>
          <a:stretch>
            <a:fillRect/>
          </a:stretch>
        </p:blipFill>
        <p:spPr bwMode="auto">
          <a:xfrm>
            <a:off x="755576" y="1916832"/>
            <a:ext cx="7632848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2699792" y="4509120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483768" y="386104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Morgan Lundin quedó segundo.</a:t>
            </a:r>
            <a:endParaRPr lang="es-E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FACTORES QUE INFLUYEN A LA HORA DE LA EJECUCIÓN DE LA SECUENCIA DE TIRO</a:t>
            </a:r>
            <a:endParaRPr lang="es-ES" sz="2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FACTORES EXTERNOS. DOMINIO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dirty="0" smtClean="0"/>
              <a:t>FACTORES INTERNOS. CONTROL</a:t>
            </a:r>
            <a:endParaRPr lang="es-ES" dirty="0"/>
          </a:p>
        </p:txBody>
      </p:sp>
      <p:pic>
        <p:nvPicPr>
          <p:cNvPr id="9" name="8 Marcador de contenido" descr="580612_10151912893083403_1116303951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86352"/>
            <a:ext cx="4040188" cy="2693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Marcador de contenido" descr="1601100_10151907986328403_1704548727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5031" y="2362200"/>
            <a:ext cx="3941763" cy="3941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DIÁLOGO INTERNO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2000" dirty="0" smtClean="0"/>
              <a:t>Dentro de la línea de tiro</a:t>
            </a:r>
            <a:endParaRPr lang="es-ES" sz="20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sz="2000" dirty="0" smtClean="0"/>
              <a:t>Fuera de la línea de tiro</a:t>
            </a:r>
            <a:endParaRPr lang="es-ES" sz="2000" dirty="0"/>
          </a:p>
        </p:txBody>
      </p:sp>
      <p:pic>
        <p:nvPicPr>
          <p:cNvPr id="8" name="7 Marcador de contenido" descr="1505174_643683712341295_981856991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63373" y="2362200"/>
            <a:ext cx="2627842" cy="3941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Marcador de contenido" descr="988308_10200829381953246_1098638745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564904"/>
            <a:ext cx="4392487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000" dirty="0" smtClean="0"/>
              <a:t>PLANIFICACIÓN DE LA TEMPORADA</a:t>
            </a:r>
            <a:endParaRPr lang="es-ES" sz="4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ENTRENAMIENTOS. 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ENTRENAMIENTOS – COMPETICIÓN.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COMPETICION – ENTRENAMIENTO.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COMPETICIONES.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REGISTRO DE CONTROL DE LA SECUENCIA DE TIRO</a:t>
            </a:r>
            <a:endParaRPr lang="es-ES" sz="36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827585" y="1646238"/>
          <a:ext cx="7056783" cy="380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82"/>
                <a:gridCol w="433333"/>
                <a:gridCol w="615193"/>
                <a:gridCol w="640765"/>
                <a:gridCol w="757268"/>
                <a:gridCol w="407759"/>
                <a:gridCol w="524262"/>
                <a:gridCol w="407759"/>
                <a:gridCol w="807354"/>
                <a:gridCol w="590678"/>
                <a:gridCol w="640765"/>
                <a:gridCol w="640765"/>
              </a:tblGrid>
              <a:tr h="120669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FLECHA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PIES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AGARRE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TRONCO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ESCÁPULAS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ANCLAJE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ALINEACIÓN PEEP-LENTE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FUERZAS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RELAJACIÓN</a:t>
                      </a:r>
                      <a:r>
                        <a:rPr kumimoji="0" lang="es-E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MANO DE DISPARADOR</a:t>
                      </a:r>
                      <a:endParaRPr kumimoji="0" lang="es-ES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MANTENER POSTURA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ATENCIÓN EN PUNTO DE MIRA</a:t>
                      </a:r>
                      <a:endParaRPr lang="es-E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RESULTADO</a:t>
                      </a:r>
                      <a:endParaRPr lang="es-ES" sz="1200" dirty="0"/>
                    </a:p>
                  </a:txBody>
                  <a:tcPr vert="vert27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9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10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10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8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8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9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10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9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8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9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10 </a:t>
                      </a:r>
                      <a:endParaRPr lang="es-E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2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3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4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5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6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…..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Flecha derecha"/>
          <p:cNvSpPr/>
          <p:nvPr/>
        </p:nvSpPr>
        <p:spPr>
          <a:xfrm>
            <a:off x="7668344" y="2924944"/>
            <a:ext cx="144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148064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VALORACIÓN SUBJETIVA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4283968" y="3284984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REGISTRO DE CONTROL DE ACTITUD, ATENCIÓN Y SENSACIÓN</a:t>
            </a:r>
            <a:endParaRPr lang="es-ES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1700808"/>
          <a:ext cx="7776864" cy="365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60"/>
                <a:gridCol w="472269"/>
                <a:gridCol w="877070"/>
                <a:gridCol w="1146938"/>
                <a:gridCol w="809603"/>
                <a:gridCol w="607203"/>
                <a:gridCol w="1012004"/>
                <a:gridCol w="713633"/>
                <a:gridCol w="360040"/>
                <a:gridCol w="1296144"/>
              </a:tblGrid>
              <a:tr h="1062682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FLECHA</a:t>
                      </a:r>
                      <a:endParaRPr lang="es-E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SEGURIDAD</a:t>
                      </a:r>
                      <a:endParaRPr lang="es-E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CONTROL</a:t>
                      </a:r>
                      <a:r>
                        <a:rPr lang="es-ES" sz="1200" baseline="0" dirty="0" smtClean="0"/>
                        <a:t> DE FACTORES EXTERNOS</a:t>
                      </a:r>
                      <a:endParaRPr lang="es-E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CONTROL DE FACTORES INTERNOS</a:t>
                      </a:r>
                      <a:endParaRPr lang="es-E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CONTROL DE LA ATENCIÓN</a:t>
                      </a:r>
                      <a:endParaRPr lang="es-E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ACTITUD POSITIVA</a:t>
                      </a:r>
                      <a:endParaRPr lang="es-E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USO CORRECTO DEL DIÁLOGO INTERNO</a:t>
                      </a:r>
                      <a:endParaRPr lang="es-E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ATENCIÓN EN PUNTO DE MIRA</a:t>
                      </a:r>
                      <a:endParaRPr lang="es-E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PRESENTE</a:t>
                      </a:r>
                      <a:endParaRPr lang="es-E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NIVEL DE SATISFACCIÓN</a:t>
                      </a:r>
                      <a:r>
                        <a:rPr lang="es-ES" sz="1200" baseline="0" dirty="0" smtClean="0"/>
                        <a:t> CON LA SECUENCIA EJECUTADA</a:t>
                      </a:r>
                      <a:endParaRPr lang="es-ES" sz="1200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10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8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9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8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10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10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9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8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9</a:t>
                      </a:r>
                      <a:endParaRPr lang="es-E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2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3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4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5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6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….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148064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VALORACIÓN SUBJETIVA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4283968" y="3284984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CONTINUARÁ ……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  La secuencia de tiro y el trabajo psicológico están actualmente en un proceso de mejora.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dirty="0" smtClean="0"/>
              <a:t> ¿CUÁNDO COMENCÉ EL TRABAJO DE LA SECUENCIA DE TIRO? AÑO 1998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1800" dirty="0" smtClean="0"/>
              <a:t>SEMINARIO DEL PADRE DE Terry ragsdale EN MADRID</a:t>
            </a:r>
            <a:endParaRPr lang="es-ES" sz="18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sz="1400" dirty="0" smtClean="0"/>
              <a:t>INFORMACIÓN FACILITADA POR JUAN CARLOS HOLGADO EN SU ENTREVISTA CON DEE WILDE en EE.UU </a:t>
            </a:r>
            <a:endParaRPr lang="es-ES" sz="1400" dirty="0"/>
          </a:p>
        </p:txBody>
      </p:sp>
      <p:pic>
        <p:nvPicPr>
          <p:cNvPr id="6" name="5 Marcador de contenido" descr="imagesCACETMT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4104455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Marcador de contenido" descr="Dee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60912" y="2420888"/>
            <a:ext cx="3915544" cy="3816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/>
              <a:t>¿Cuándo comencé a usar disparador de tensión de espalda?</a:t>
            </a:r>
            <a:endParaRPr lang="es-ES" sz="3200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000" dirty="0" smtClean="0"/>
              <a:t>Tras año y medio de práctica, consigo clasificarme para el Cto. Del Mundo de Aire libre, Canadá 1997 usando un disparador de gatillo apuntando a colores.</a:t>
            </a:r>
          </a:p>
          <a:p>
            <a:r>
              <a:rPr lang="es-ES" sz="2000" dirty="0" smtClean="0"/>
              <a:t>A los pocos meses, sufrí una fiebre de amarillo que no me permitía subir el visor del césped.</a:t>
            </a:r>
          </a:p>
          <a:p>
            <a:r>
              <a:rPr lang="es-ES" sz="2000" dirty="0" smtClean="0"/>
              <a:t>Juan Carlos Holgado me prestó un Stanislawsky de tensión y empecé a trabajar con él directamente en una competición en la que se agudizó todavía más ese problema. A partir de ese momento, comencé a reeducar mi mente para el tiro progresivo.</a:t>
            </a:r>
          </a:p>
          <a:p>
            <a:r>
              <a:rPr lang="es-ES" sz="2000" dirty="0" smtClean="0"/>
              <a:t>En el año 1998, conseguí clasificarme para asistir al Campeonato de Europa de Sala y de Aire Libre usando disparador de gatillo con disparo progresivo. Vi tirar a Morgan Lundin y empecé a trabajar el tiro por sorpresa.</a:t>
            </a:r>
          </a:p>
          <a:p>
            <a:r>
              <a:rPr lang="es-ES" sz="2000" dirty="0" smtClean="0"/>
              <a:t>El año 1999 y 2000 gané consecutivamente los campeonatos de España de Sala y uno de Aire libre así como un puesto fijo en el Equipo Nacional usando definitivamente un disparador de tensión de espalda. Desde entonces hasta la actualidad, no he vuelto a usar un disparador de gatillo.</a:t>
            </a:r>
          </a:p>
          <a:p>
            <a:pPr marL="0" indent="0">
              <a:buNone/>
            </a:pP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800" dirty="0" smtClean="0"/>
              <a:t>GRANDES ARQUEROS ESPAÑOLES CON DISPARADORES DE TENSIÓN DE ESPALDA</a:t>
            </a:r>
            <a:endParaRPr lang="es-ES" sz="28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1800" dirty="0" smtClean="0"/>
              <a:t>Nacho catalán.  El REO WILDE ESPAÑOL. </a:t>
            </a:r>
            <a:endParaRPr lang="es-ES" sz="18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sz="1800" dirty="0" smtClean="0"/>
              <a:t>ARTURO TORRIJOS.  El que fuera Mi MEJOR ALUMNO.</a:t>
            </a:r>
            <a:endParaRPr lang="es-ES" sz="1800" dirty="0"/>
          </a:p>
        </p:txBody>
      </p:sp>
      <p:pic>
        <p:nvPicPr>
          <p:cNvPr id="10" name="9 Marcador de contenido" descr="NACHO-1-1024x6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b="6250"/>
          <a:stretch>
            <a:fillRect/>
          </a:stretch>
        </p:blipFill>
        <p:spPr>
          <a:xfrm>
            <a:off x="457200" y="2492896"/>
            <a:ext cx="404018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10 Marcador de contenido" descr="imagesCADP4SQP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492896"/>
            <a:ext cx="4104455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1400" dirty="0" smtClean="0"/>
              <a:t>El PIONERO EN USAR EL DISPARADOR DE TENSIÓN DE ESPALDA EN COMPETICIÓN EN EUROPA CON RESULTADOS A NIVEL MUNDIAL</a:t>
            </a:r>
            <a:endParaRPr lang="es-ES" sz="1400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Morgan Lundin.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Referente mundial en el tiro con arco.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45 años en la actualidad.     </a:t>
            </a:r>
            <a:endParaRPr lang="es-ES" dirty="0"/>
          </a:p>
        </p:txBody>
      </p:sp>
      <p:pic>
        <p:nvPicPr>
          <p:cNvPr id="9" name="8 Marcador de contenido" descr="WAC_DT7_9725-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21681" y="2276872"/>
            <a:ext cx="5080000" cy="339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ASPECTOS TÉCNICOS DEL TIRO</a:t>
            </a:r>
            <a:endParaRPr lang="es-ES" dirty="0"/>
          </a:p>
        </p:txBody>
      </p:sp>
      <p:pic>
        <p:nvPicPr>
          <p:cNvPr id="4" name="3 Marcador de contenido" descr="625433_10151691536968403_73315578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6" y="1646238"/>
            <a:ext cx="3017308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Marcador de contenido" descr="5174a4e878a54_preview-3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5900" y="2853087"/>
            <a:ext cx="2743200" cy="2112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1274</Words>
  <Application>Microsoft Office PowerPoint</Application>
  <PresentationFormat>Presentación en pantalla (4:3)</PresentationFormat>
  <Paragraphs>171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Fundición</vt:lpstr>
      <vt:lpstr>INTRODUCCIÓN</vt:lpstr>
      <vt:lpstr>POR QUÉ ES EFECTIVO EL TIRO POR SORPRESA Y MI SECUENCIA DE TIRO ACTUAL </vt:lpstr>
      <vt:lpstr>CAMPEONES DEL MUNDO DE SALA DESDE EL EL AÑO 1991</vt:lpstr>
      <vt:lpstr>CAMPEONES DEL MUNDO DE AIRE LIBRE DESDE EL EL AÑO 1995</vt:lpstr>
      <vt:lpstr> ¿CUÁNDO COMENCÉ EL TRABAJO DE LA SECUENCIA DE TIRO? AÑO 1998.</vt:lpstr>
      <vt:lpstr>¿Cuándo comencé a usar disparador de tensión de espalda?</vt:lpstr>
      <vt:lpstr>GRANDES ARQUEROS ESPAÑOLES CON DISPARADORES DE TENSIÓN DE ESPALDA</vt:lpstr>
      <vt:lpstr>El PIONERO EN USAR EL DISPARADOR DE TENSIÓN DE ESPALDA EN COMPETICIÓN EN EUROPA CON RESULTADOS A NIVEL MUNDIAL</vt:lpstr>
      <vt:lpstr>ASPECTOS TÉCNICOS DEL TIRO</vt:lpstr>
      <vt:lpstr>PEQUEÑO RESUMEN DE LA EVOLUCIÓN DE LA SECUENCIA DE TIRO DESDE LA VUELTA A LA COMPETICIÓN</vt:lpstr>
      <vt:lpstr>AÑO 2011</vt:lpstr>
      <vt:lpstr>PRIMERA OPORTUNIDAD DE MEJORAR LA SECUENCIA DE TIRO. Face to Face, Amsterdam 2012. </vt:lpstr>
      <vt:lpstr>SEGUNDA OPORTUNIDAD DE MEJORAR LA SECUENCIA DE TIRO Campeonato del Mundo Aire Libre. Turkía 2013, Septiembre.</vt:lpstr>
      <vt:lpstr>PRECISIÓN EN COMPETICIÓN ANTES DE MEJORAR LA SECUENCIA DE TIRO</vt:lpstr>
      <vt:lpstr>PRECISIÓN EN COMPETICIÓN DESPUÉS DE MEJORAR LA SECUENCIA DE TIRO</vt:lpstr>
      <vt:lpstr>PRECISIÓN EN COMPETICIÓN DESPUÉS DE MEJORAR LA SECUENCIA DE TIRO</vt:lpstr>
      <vt:lpstr>EL MATERIAL SÓLO ES UNA AYUDA PARA CONSEGUIR RESULTADOS</vt:lpstr>
      <vt:lpstr>SIEMPRE APRENDIENDO Y APROVECHANDO LAS OPORTUNIDADES QUE OFRECEN</vt:lpstr>
      <vt:lpstr>SCOPE CON EL FOLLETO DE PUBLICIDAD DEL HOTEL. CONFIANZA EN EL MATERIAL QUE SE USA</vt:lpstr>
      <vt:lpstr>UNAS VECES SE GANA</vt:lpstr>
      <vt:lpstr>OTRAS VECES SE APRENDE</vt:lpstr>
      <vt:lpstr>SECUENCIA DE TIRO</vt:lpstr>
      <vt:lpstr>POSICIÓN DE PIES ANTES DEL CAMBIO</vt:lpstr>
      <vt:lpstr>POSICIÓN DE PIES DESPUÉS DEL CAMBIO</vt:lpstr>
      <vt:lpstr>CONTACTOS CON EL EQUIPO</vt:lpstr>
      <vt:lpstr>COLOCACIÓN DE TRONCO 1. Retroversión de cadera</vt:lpstr>
      <vt:lpstr>SUBIR BRAZOS HACIA LA DIANA Y TENSAR</vt:lpstr>
      <vt:lpstr>COLOCACIÓN DE TRONCO 2</vt:lpstr>
      <vt:lpstr>JUNTAR ESCÁPULAS HACIA LA COLUMNA JUSTO ANTES DE LLEGAR AL ANCLAJE</vt:lpstr>
      <vt:lpstr>ANCLAR</vt:lpstr>
      <vt:lpstr>APUNTAR</vt:lpstr>
      <vt:lpstr>MANTENER-RELAJAR (MANTENIENDO)-ESPERAR</vt:lpstr>
      <vt:lpstr>MANTENER POSTURA</vt:lpstr>
      <vt:lpstr>POSICIÓN CORRECTA DE ESCÁPULAS</vt:lpstr>
      <vt:lpstr>INTRODUCCIÓN A LA PREPARACIÓN PSICOLÓGICA Y A LA PLANIFICACIÓN DEPORTIVA</vt:lpstr>
      <vt:lpstr>PREPARACIÓN PSICOLÓGICA. PRINCIPIOS BÁSICOS</vt:lpstr>
      <vt:lpstr>PABLO JODRA</vt:lpstr>
      <vt:lpstr>RESPIRAR DE FOMA CORRECTA.        - RESPIRACIÓN ABDOMINAL -</vt:lpstr>
      <vt:lpstr>VISUALIZACIÓN. PRÁCTICA IMAGINADA</vt:lpstr>
      <vt:lpstr>FACTORES QUE INFLUYEN A LA HORA DE LA EJECUCIÓN DE LA SECUENCIA DE TIRO</vt:lpstr>
      <vt:lpstr>DIÁLOGO INTERNO</vt:lpstr>
      <vt:lpstr>PLANIFICACIÓN DE LA TEMPORADA</vt:lpstr>
      <vt:lpstr>REGISTRO DE CONTROL DE LA SECUENCIA DE TIRO</vt:lpstr>
      <vt:lpstr>REGISTRO DE CONTROL DE ACTITUD, ATENCIÓN Y SENSACIÓN</vt:lpstr>
      <vt:lpstr>CONTINUARÁ 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113</cp:revision>
  <dcterms:created xsi:type="dcterms:W3CDTF">2014-01-13T20:36:27Z</dcterms:created>
  <dcterms:modified xsi:type="dcterms:W3CDTF">2015-02-17T09:03:54Z</dcterms:modified>
</cp:coreProperties>
</file>